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Twinkl SemiBold" charset="0"/>
      <p:bold r:id="rId1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CFE09B"/>
    <a:srgbClr val="C0DFC3"/>
    <a:srgbClr val="F08215"/>
    <a:srgbClr val="F8BD95"/>
    <a:srgbClr val="6FBD84"/>
    <a:srgbClr val="93C237"/>
    <a:srgbClr val="A2D8F1"/>
    <a:srgbClr val="DE1E5A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8" d="100"/>
          <a:sy n="18" d="100"/>
        </p:scale>
        <p:origin x="3312" y="3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9D2ADE-4CD9-4F81-9E50-6538512D780E}" type="datetimeFigureOut">
              <a:rPr lang="en-GB"/>
              <a:pPr>
                <a:defRPr/>
              </a:pPr>
              <a:t>05/02/2024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2302D7-E0BC-46DE-A7AD-DC77080B30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2743BC-17AC-47F9-9395-D6579E996B2B}" type="datetimeFigureOut">
              <a:rPr lang="en-GB"/>
              <a:pPr>
                <a:defRPr/>
              </a:pPr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FFD0BF-655E-4745-A489-478A2C05C7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new-zealand-resources-science/new-zealand-resources-science-living-world/new-zealand-resources-science-living-world-plant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new-zealand-resources-science/new-zealand-resources-science-living-world/new-zealand-resources-science-living-world-plant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4"/>
          </p:cNvPr>
          <p:cNvSpPr/>
          <p:nvPr userDrawn="1"/>
        </p:nvSpPr>
        <p:spPr>
          <a:xfrm>
            <a:off x="4070959" y="5536504"/>
            <a:ext cx="1064712" cy="659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69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16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66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562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4"/>
          </p:cNvPr>
          <p:cNvSpPr/>
          <p:nvPr userDrawn="1"/>
        </p:nvSpPr>
        <p:spPr>
          <a:xfrm>
            <a:off x="4020855" y="3031299"/>
            <a:ext cx="1139868" cy="739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40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F08215"/>
                </a:solidFill>
                <a:latin typeface="+mn-lt"/>
              </a:rPr>
              <a:t>Parts of a Plant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-211138" y="1473200"/>
            <a:ext cx="6337302" cy="1752600"/>
            <a:chOff x="-211667" y="1473201"/>
            <a:chExt cx="6337300" cy="1752599"/>
          </a:xfrm>
        </p:grpSpPr>
        <p:grpSp>
          <p:nvGrpSpPr>
            <p:cNvPr id="9226" name="Group 8"/>
            <p:cNvGrpSpPr>
              <a:grpSpLocks/>
            </p:cNvGrpSpPr>
            <p:nvPr/>
          </p:nvGrpSpPr>
          <p:grpSpPr bwMode="auto">
            <a:xfrm>
              <a:off x="-211667" y="1473201"/>
              <a:ext cx="6337300" cy="1752599"/>
              <a:chOff x="-211667" y="1473201"/>
              <a:chExt cx="6337300" cy="175259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-211667" y="1473201"/>
                <a:ext cx="5460999" cy="1752599"/>
              </a:xfrm>
              <a:prstGeom prst="rect">
                <a:avLst/>
              </a:prstGeom>
              <a:solidFill>
                <a:srgbClr val="CFE0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373033" y="1473201"/>
                <a:ext cx="1752600" cy="1752599"/>
              </a:xfrm>
              <a:prstGeom prst="ellipse">
                <a:avLst/>
              </a:prstGeom>
              <a:solidFill>
                <a:srgbClr val="CFE0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</p:grpSp>
        <p:sp>
          <p:nvSpPr>
            <p:cNvPr id="9227" name="Rectangle 1"/>
            <p:cNvSpPr>
              <a:spLocks noChangeArrowheads="1"/>
            </p:cNvSpPr>
            <p:nvPr/>
          </p:nvSpPr>
          <p:spPr bwMode="auto">
            <a:xfrm>
              <a:off x="880533" y="1623536"/>
              <a:ext cx="4233334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Plants have different parts to them, just like you. We have different body parts such as arms, legs and a mouth. A plant has different parts too and they all do different jobs.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-211138" y="3419475"/>
            <a:ext cx="5265738" cy="1019175"/>
            <a:chOff x="-211667" y="3420069"/>
            <a:chExt cx="5266266" cy="1018545"/>
          </a:xfrm>
        </p:grpSpPr>
        <p:grpSp>
          <p:nvGrpSpPr>
            <p:cNvPr id="9222" name="Group 12"/>
            <p:cNvGrpSpPr>
              <a:grpSpLocks/>
            </p:cNvGrpSpPr>
            <p:nvPr/>
          </p:nvGrpSpPr>
          <p:grpSpPr bwMode="auto">
            <a:xfrm>
              <a:off x="-211667" y="3420069"/>
              <a:ext cx="5266266" cy="1018545"/>
              <a:chOff x="-2935976" y="1473201"/>
              <a:chExt cx="9061608" cy="175259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-2935976" y="1473201"/>
                <a:ext cx="8184679" cy="1752599"/>
              </a:xfrm>
              <a:prstGeom prst="rect">
                <a:avLst/>
              </a:prstGeom>
              <a:solidFill>
                <a:srgbClr val="CFE0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371773" y="1473201"/>
                <a:ext cx="1753859" cy="1752599"/>
              </a:xfrm>
              <a:prstGeom prst="ellipse">
                <a:avLst/>
              </a:prstGeom>
              <a:solidFill>
                <a:srgbClr val="CFE0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</p:grpSp>
        <p:sp>
          <p:nvSpPr>
            <p:cNvPr id="9223" name="Rectangle 3"/>
            <p:cNvSpPr>
              <a:spLocks noChangeArrowheads="1"/>
            </p:cNvSpPr>
            <p:nvPr/>
          </p:nvSpPr>
          <p:spPr bwMode="auto">
            <a:xfrm>
              <a:off x="880533" y="3726934"/>
              <a:ext cx="35237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We can eat parts of some plants.</a:t>
              </a:r>
            </a:p>
          </p:txBody>
        </p:sp>
      </p:grpSp>
      <p:pic>
        <p:nvPicPr>
          <p:cNvPr id="9221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2629" y="1898188"/>
            <a:ext cx="2766444" cy="464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F08215"/>
                </a:solidFill>
                <a:latin typeface="Twinkl" pitchFamily="2" charset="0"/>
              </a:rPr>
              <a:t>Roots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-211138" y="1473200"/>
            <a:ext cx="6337301" cy="1752600"/>
            <a:chOff x="-211667" y="1473201"/>
            <a:chExt cx="6337299" cy="1752599"/>
          </a:xfrm>
          <a:solidFill>
            <a:srgbClr val="CFE09B"/>
          </a:solidFill>
        </p:grpSpPr>
        <p:grpSp>
          <p:nvGrpSpPr>
            <p:cNvPr id="10255" name="Group 5"/>
            <p:cNvGrpSpPr>
              <a:grpSpLocks/>
            </p:cNvGrpSpPr>
            <p:nvPr/>
          </p:nvGrpSpPr>
          <p:grpSpPr bwMode="auto">
            <a:xfrm>
              <a:off x="-211667" y="1473201"/>
              <a:ext cx="6337299" cy="1752599"/>
              <a:chOff x="-211667" y="1473201"/>
              <a:chExt cx="6337299" cy="1752599"/>
            </a:xfrm>
            <a:grpFill/>
          </p:grpSpPr>
          <p:sp>
            <p:nvSpPr>
              <p:cNvPr id="8" name="Rectangle 7"/>
              <p:cNvSpPr/>
              <p:nvPr/>
            </p:nvSpPr>
            <p:spPr>
              <a:xfrm>
                <a:off x="-211667" y="1473201"/>
                <a:ext cx="5460999" cy="17525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373033" y="1473201"/>
                <a:ext cx="1752599" cy="17525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</p:grpSp>
        <p:sp>
          <p:nvSpPr>
            <p:cNvPr id="10256" name="Rectangle 2"/>
            <p:cNvSpPr>
              <a:spLocks noChangeArrowheads="1"/>
            </p:cNvSpPr>
            <p:nvPr/>
          </p:nvSpPr>
          <p:spPr bwMode="auto">
            <a:xfrm>
              <a:off x="770466" y="1749336"/>
              <a:ext cx="4814357" cy="12003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The roots of a plant anchor it in the ground. Without roots, a plant would fall over.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Roots also take in nutrients and water from the soil. </a:t>
              </a:r>
            </a:p>
          </p:txBody>
        </p:sp>
      </p:grpSp>
      <p:pic>
        <p:nvPicPr>
          <p:cNvPr id="10244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1335" y="1473200"/>
            <a:ext cx="3148736" cy="468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ight Arrow 20"/>
          <p:cNvSpPr/>
          <p:nvPr/>
        </p:nvSpPr>
        <p:spPr>
          <a:xfrm flipH="1">
            <a:off x="7463512" y="4850404"/>
            <a:ext cx="1906588" cy="677863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0248" name="Group 18"/>
          <p:cNvGrpSpPr>
            <a:grpSpLocks/>
          </p:cNvGrpSpPr>
          <p:nvPr/>
        </p:nvGrpSpPr>
        <p:grpSpPr bwMode="auto">
          <a:xfrm>
            <a:off x="-211138" y="3419475"/>
            <a:ext cx="5265738" cy="1019175"/>
            <a:chOff x="-211667" y="3420069"/>
            <a:chExt cx="5266266" cy="1018545"/>
          </a:xfrm>
          <a:solidFill>
            <a:srgbClr val="CFE09B"/>
          </a:solidFill>
        </p:grpSpPr>
        <p:grpSp>
          <p:nvGrpSpPr>
            <p:cNvPr id="10251" name="Group 13"/>
            <p:cNvGrpSpPr>
              <a:grpSpLocks/>
            </p:cNvGrpSpPr>
            <p:nvPr/>
          </p:nvGrpSpPr>
          <p:grpSpPr bwMode="auto">
            <a:xfrm>
              <a:off x="-211667" y="3420069"/>
              <a:ext cx="5266266" cy="1018545"/>
              <a:chOff x="-2935976" y="1473201"/>
              <a:chExt cx="9061608" cy="1752599"/>
            </a:xfrm>
            <a:grpFill/>
          </p:grpSpPr>
          <p:sp>
            <p:nvSpPr>
              <p:cNvPr id="16" name="Rectangle 15"/>
              <p:cNvSpPr/>
              <p:nvPr/>
            </p:nvSpPr>
            <p:spPr>
              <a:xfrm>
                <a:off x="-2935976" y="1473201"/>
                <a:ext cx="8184679" cy="17525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371773" y="1473201"/>
                <a:ext cx="1753859" cy="17525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0252" name="Rectangle 3"/>
            <p:cNvSpPr>
              <a:spLocks noChangeArrowheads="1"/>
            </p:cNvSpPr>
            <p:nvPr/>
          </p:nvSpPr>
          <p:spPr bwMode="auto">
            <a:xfrm>
              <a:off x="778933" y="3459209"/>
              <a:ext cx="3928534" cy="9233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Here are some root vegetables that we can eat.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Can you name them?</a:t>
              </a:r>
            </a:p>
          </p:txBody>
        </p:sp>
      </p:grpSp>
      <p:pic>
        <p:nvPicPr>
          <p:cNvPr id="10249" name="Picture 2" descr="Radish, Vegetable, Root, Salad, Cooking, Crisp, F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5"/>
          <a:stretch>
            <a:fillRect/>
          </a:stretch>
        </p:blipFill>
        <p:spPr bwMode="auto">
          <a:xfrm>
            <a:off x="914400" y="4759372"/>
            <a:ext cx="1682666" cy="1271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/>
        </p:spPr>
      </p:pic>
      <p:pic>
        <p:nvPicPr>
          <p:cNvPr id="102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7325" y="4759371"/>
            <a:ext cx="1907312" cy="1271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/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806412" y="4988517"/>
            <a:ext cx="162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</a:rPr>
              <a:t>roots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F08215"/>
                </a:solidFill>
                <a:latin typeface="Twinkl" pitchFamily="2" charset="0"/>
              </a:rPr>
              <a:t>Stems and Leaves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211138" y="1531938"/>
            <a:ext cx="6116638" cy="1533525"/>
            <a:chOff x="-211667" y="1473201"/>
            <a:chExt cx="6117167" cy="1532467"/>
          </a:xfrm>
          <a:solidFill>
            <a:srgbClr val="CFE09B"/>
          </a:solidFill>
        </p:grpSpPr>
        <p:grpSp>
          <p:nvGrpSpPr>
            <p:cNvPr id="11283" name="Group 3"/>
            <p:cNvGrpSpPr>
              <a:grpSpLocks/>
            </p:cNvGrpSpPr>
            <p:nvPr/>
          </p:nvGrpSpPr>
          <p:grpSpPr bwMode="auto">
            <a:xfrm>
              <a:off x="-211667" y="1473201"/>
              <a:ext cx="6117167" cy="1532467"/>
              <a:chOff x="-211667" y="1473201"/>
              <a:chExt cx="6117167" cy="1532467"/>
            </a:xfrm>
            <a:grpFill/>
          </p:grpSpPr>
          <p:sp>
            <p:nvSpPr>
              <p:cNvPr id="6" name="Rectangle 5"/>
              <p:cNvSpPr/>
              <p:nvPr/>
            </p:nvSpPr>
            <p:spPr>
              <a:xfrm>
                <a:off x="-211667" y="1473201"/>
                <a:ext cx="5461473" cy="15324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373431" y="1473201"/>
                <a:ext cx="1532069" cy="153246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1284" name="Rectangle 4"/>
            <p:cNvSpPr>
              <a:spLocks noChangeArrowheads="1"/>
            </p:cNvSpPr>
            <p:nvPr/>
          </p:nvSpPr>
          <p:spPr bwMode="auto">
            <a:xfrm>
              <a:off x="778933" y="1623536"/>
              <a:ext cx="4572000" cy="1200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The stem helps to support the plant and keep it upright.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Water and food are taken up from the roots and transported through the stem.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-211138" y="3328988"/>
            <a:ext cx="6116638" cy="1238250"/>
            <a:chOff x="-1282699" y="3420068"/>
            <a:chExt cx="6117166" cy="1239470"/>
          </a:xfrm>
          <a:solidFill>
            <a:srgbClr val="CFE09B"/>
          </a:solidFill>
        </p:grpSpPr>
        <p:grpSp>
          <p:nvGrpSpPr>
            <p:cNvPr id="11279" name="Group 8"/>
            <p:cNvGrpSpPr>
              <a:grpSpLocks/>
            </p:cNvGrpSpPr>
            <p:nvPr/>
          </p:nvGrpSpPr>
          <p:grpSpPr bwMode="auto">
            <a:xfrm>
              <a:off x="-1282699" y="3420068"/>
              <a:ext cx="6117166" cy="1239470"/>
              <a:chOff x="-4778889" y="1473199"/>
              <a:chExt cx="10525742" cy="2132743"/>
            </a:xfrm>
            <a:grpFill/>
          </p:grpSpPr>
          <p:sp>
            <p:nvSpPr>
              <p:cNvPr id="11" name="Rectangle 10"/>
              <p:cNvSpPr/>
              <p:nvPr/>
            </p:nvSpPr>
            <p:spPr>
              <a:xfrm>
                <a:off x="-4778889" y="1473199"/>
                <a:ext cx="9572334" cy="21327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613295" y="1473199"/>
                <a:ext cx="2133558" cy="21327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1280" name="Rectangle 9"/>
            <p:cNvSpPr>
              <a:spLocks noChangeArrowheads="1"/>
            </p:cNvSpPr>
            <p:nvPr/>
          </p:nvSpPr>
          <p:spPr bwMode="auto">
            <a:xfrm>
              <a:off x="-292099" y="3459209"/>
              <a:ext cx="4341606" cy="1200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Leaves are very important as they make food for the plants.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Leaves are made to catch the sunlight, as plants need sunlight to make food.</a:t>
              </a:r>
            </a:p>
          </p:txBody>
        </p:sp>
      </p:grpSp>
      <p:pic>
        <p:nvPicPr>
          <p:cNvPr id="11269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099786" y="1270827"/>
            <a:ext cx="3071811" cy="474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Arrow 13"/>
          <p:cNvSpPr/>
          <p:nvPr/>
        </p:nvSpPr>
        <p:spPr>
          <a:xfrm flipH="1">
            <a:off x="6969919" y="2205673"/>
            <a:ext cx="2341563" cy="67786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-152400" y="4849813"/>
            <a:ext cx="5656263" cy="898525"/>
            <a:chOff x="-1282700" y="3420068"/>
            <a:chExt cx="6434630" cy="1239470"/>
          </a:xfrm>
          <a:solidFill>
            <a:srgbClr val="CFE09B"/>
          </a:solidFill>
        </p:grpSpPr>
        <p:grpSp>
          <p:nvGrpSpPr>
            <p:cNvPr id="11275" name="Group 15"/>
            <p:cNvGrpSpPr>
              <a:grpSpLocks/>
            </p:cNvGrpSpPr>
            <p:nvPr/>
          </p:nvGrpSpPr>
          <p:grpSpPr bwMode="auto">
            <a:xfrm>
              <a:off x="-1282700" y="3420068"/>
              <a:ext cx="6434630" cy="1239470"/>
              <a:chOff x="-4778891" y="1473199"/>
              <a:chExt cx="11071999" cy="2132743"/>
            </a:xfrm>
            <a:grpFill/>
          </p:grpSpPr>
          <p:sp>
            <p:nvSpPr>
              <p:cNvPr id="18" name="Rectangle 17"/>
              <p:cNvSpPr/>
              <p:nvPr/>
            </p:nvSpPr>
            <p:spPr>
              <a:xfrm>
                <a:off x="-4778891" y="1473199"/>
                <a:ext cx="10027881" cy="21327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161368" y="1473199"/>
                <a:ext cx="2131740" cy="21327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1276" name="Rectangle 16"/>
            <p:cNvSpPr>
              <a:spLocks noChangeArrowheads="1"/>
            </p:cNvSpPr>
            <p:nvPr/>
          </p:nvSpPr>
          <p:spPr bwMode="auto">
            <a:xfrm>
              <a:off x="-283634" y="3611178"/>
              <a:ext cx="4999567" cy="8902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This process is called </a:t>
              </a:r>
              <a:r>
                <a:rPr lang="en-GB" altLang="en-US" b="1" dirty="0">
                  <a:solidFill>
                    <a:srgbClr val="F08215"/>
                  </a:solidFill>
                </a:rPr>
                <a:t>photosynthesis</a:t>
              </a:r>
              <a:r>
                <a:rPr lang="en-GB" altLang="en-US" dirty="0">
                  <a:solidFill>
                    <a:schemeClr val="tx1"/>
                  </a:solidFill>
                </a:rPr>
                <a:t>.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Leaves come in all sizes and shapes. </a:t>
              </a:r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325519" y="2351723"/>
            <a:ext cx="162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</a:rPr>
              <a:t>stem</a:t>
            </a:r>
          </a:p>
        </p:txBody>
      </p:sp>
      <p:sp>
        <p:nvSpPr>
          <p:cNvPr id="21" name="Right Arrow 20"/>
          <p:cNvSpPr/>
          <p:nvPr/>
        </p:nvSpPr>
        <p:spPr>
          <a:xfrm flipH="1">
            <a:off x="7785101" y="2990057"/>
            <a:ext cx="2341563" cy="67786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140701" y="3136107"/>
            <a:ext cx="162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</a:rPr>
              <a:t>leaves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F08215"/>
                </a:solidFill>
                <a:latin typeface="+mn-lt"/>
              </a:rPr>
              <a:t>Stems and Leaves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429125" y="5599113"/>
            <a:ext cx="5305425" cy="506412"/>
            <a:chOff x="4474064" y="3420069"/>
            <a:chExt cx="5304769" cy="507102"/>
          </a:xfrm>
          <a:solidFill>
            <a:srgbClr val="F08215"/>
          </a:solidFill>
        </p:grpSpPr>
        <p:grpSp>
          <p:nvGrpSpPr>
            <p:cNvPr id="12305" name="Group 8"/>
            <p:cNvGrpSpPr>
              <a:grpSpLocks/>
            </p:cNvGrpSpPr>
            <p:nvPr/>
          </p:nvGrpSpPr>
          <p:grpSpPr bwMode="auto">
            <a:xfrm>
              <a:off x="4474064" y="3420069"/>
              <a:ext cx="4839690" cy="507102"/>
              <a:chOff x="5126712" y="1473201"/>
              <a:chExt cx="8327603" cy="872565"/>
            </a:xfrm>
            <a:grpFill/>
          </p:grpSpPr>
          <p:sp>
            <p:nvSpPr>
              <p:cNvPr id="11" name="Rectangle 10"/>
              <p:cNvSpPr/>
              <p:nvPr/>
            </p:nvSpPr>
            <p:spPr>
              <a:xfrm rot="10800000">
                <a:off x="5560983" y="1473201"/>
                <a:ext cx="7893332" cy="87256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 rot="10800000">
                <a:off x="5126712" y="1475935"/>
                <a:ext cx="871272" cy="869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2306" name="Rectangle 9"/>
            <p:cNvSpPr>
              <a:spLocks noChangeArrowheads="1"/>
            </p:cNvSpPr>
            <p:nvPr/>
          </p:nvSpPr>
          <p:spPr bwMode="auto">
            <a:xfrm>
              <a:off x="4779266" y="3474449"/>
              <a:ext cx="4999567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bg1"/>
                  </a:solidFill>
                </a:rPr>
                <a:t>Can you think of any others?</a:t>
              </a:r>
            </a:p>
          </p:txBody>
        </p:sp>
      </p:grpSp>
      <p:grpSp>
        <p:nvGrpSpPr>
          <p:cNvPr id="12293" name="Group 2"/>
          <p:cNvGrpSpPr>
            <a:grpSpLocks/>
          </p:cNvGrpSpPr>
          <p:nvPr/>
        </p:nvGrpSpPr>
        <p:grpSpPr bwMode="auto">
          <a:xfrm>
            <a:off x="-363538" y="1531938"/>
            <a:ext cx="8645496" cy="941227"/>
            <a:chOff x="-2556934" y="1473202"/>
            <a:chExt cx="8645365" cy="940110"/>
          </a:xfrm>
        </p:grpSpPr>
        <p:grpSp>
          <p:nvGrpSpPr>
            <p:cNvPr id="12301" name="Group 3"/>
            <p:cNvGrpSpPr>
              <a:grpSpLocks/>
            </p:cNvGrpSpPr>
            <p:nvPr/>
          </p:nvGrpSpPr>
          <p:grpSpPr bwMode="auto">
            <a:xfrm>
              <a:off x="-2556934" y="1473202"/>
              <a:ext cx="8268011" cy="940110"/>
              <a:chOff x="-2556934" y="1473202"/>
              <a:chExt cx="8268011" cy="94011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-2556934" y="1473202"/>
                <a:ext cx="7805620" cy="940270"/>
              </a:xfrm>
              <a:prstGeom prst="rect">
                <a:avLst/>
              </a:prstGeom>
              <a:solidFill>
                <a:srgbClr val="CFE0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770856" y="1473202"/>
                <a:ext cx="939786" cy="940270"/>
              </a:xfrm>
              <a:prstGeom prst="ellipse">
                <a:avLst/>
              </a:prstGeom>
              <a:solidFill>
                <a:srgbClr val="CFE0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2302" name="Rectangle 4"/>
            <p:cNvSpPr>
              <a:spLocks noChangeArrowheads="1"/>
            </p:cNvSpPr>
            <p:nvPr/>
          </p:nvSpPr>
          <p:spPr bwMode="auto">
            <a:xfrm>
              <a:off x="-1142103" y="1623536"/>
              <a:ext cx="723053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Here are some stem and leaf vegetables that we can eat.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Can you name them?</a:t>
              </a:r>
            </a:p>
          </p:txBody>
        </p:sp>
      </p:grpSp>
      <p:pic>
        <p:nvPicPr>
          <p:cNvPr id="12294" name="Picture 12" descr="Salad, Salad Plant, Lettuce, Vegetarian, Leaf Lettu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87" y="3213863"/>
            <a:ext cx="2062597" cy="1373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/>
        </p:spPr>
      </p:pic>
      <p:pic>
        <p:nvPicPr>
          <p:cNvPr id="12295" name="Picture 10" descr="Nature, Leaf, Plant, Food, Cabbage, Vegetable Gar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45" y="3224973"/>
            <a:ext cx="2029667" cy="1357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/>
        </p:spPr>
      </p:pic>
      <p:pic>
        <p:nvPicPr>
          <p:cNvPr id="12296" name="Picture 2" descr="Vegetables, See, Green, Power, Leeks, Huer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98" y="3209100"/>
            <a:ext cx="2059604" cy="1372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/>
        </p:spPr>
      </p:pic>
      <p:pic>
        <p:nvPicPr>
          <p:cNvPr id="12297" name="Picture 6" descr="Vegetables, Vitamins, Diet, Food, Eat, Coo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09" y="3216508"/>
            <a:ext cx="545150" cy="1382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/>
        </p:spPr>
      </p:pic>
      <p:grpSp>
        <p:nvGrpSpPr>
          <p:cNvPr id="3" name="Group 2"/>
          <p:cNvGrpSpPr/>
          <p:nvPr/>
        </p:nvGrpSpPr>
        <p:grpSpPr>
          <a:xfrm>
            <a:off x="7751036" y="3187022"/>
            <a:ext cx="777015" cy="1394420"/>
            <a:chOff x="7751036" y="2896509"/>
            <a:chExt cx="777015" cy="1394420"/>
          </a:xfrm>
        </p:grpSpPr>
        <p:sp>
          <p:nvSpPr>
            <p:cNvPr id="2" name="Rounded Rectangle 1"/>
            <p:cNvSpPr/>
            <p:nvPr/>
          </p:nvSpPr>
          <p:spPr>
            <a:xfrm>
              <a:off x="7751036" y="2918587"/>
              <a:ext cx="683663" cy="13723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300" name="Picture 4" descr="Celery, Vegetables, Vegetable, Gre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00000">
              <a:off x="7477031" y="3181147"/>
              <a:ext cx="1335657" cy="76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F08215"/>
                </a:solidFill>
                <a:latin typeface="+mn-lt"/>
              </a:rPr>
              <a:t>Flowers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1541463" y="1531938"/>
            <a:ext cx="8267701" cy="941387"/>
            <a:chOff x="-3250617" y="1473202"/>
            <a:chExt cx="8268011" cy="940110"/>
          </a:xfrm>
          <a:solidFill>
            <a:srgbClr val="CFE09B"/>
          </a:solidFill>
        </p:grpSpPr>
        <p:grpSp>
          <p:nvGrpSpPr>
            <p:cNvPr id="13324" name="Group 3"/>
            <p:cNvGrpSpPr>
              <a:grpSpLocks/>
            </p:cNvGrpSpPr>
            <p:nvPr/>
          </p:nvGrpSpPr>
          <p:grpSpPr bwMode="auto">
            <a:xfrm>
              <a:off x="-3250617" y="1473202"/>
              <a:ext cx="8268011" cy="940110"/>
              <a:chOff x="-3250617" y="1473202"/>
              <a:chExt cx="8268011" cy="940110"/>
            </a:xfrm>
            <a:grpFill/>
          </p:grpSpPr>
          <p:sp>
            <p:nvSpPr>
              <p:cNvPr id="6" name="Rectangle 5"/>
              <p:cNvSpPr/>
              <p:nvPr/>
            </p:nvSpPr>
            <p:spPr>
              <a:xfrm>
                <a:off x="-3250617" y="1473202"/>
                <a:ext cx="7806031" cy="9401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077559" y="1473202"/>
                <a:ext cx="939835" cy="9401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3325" name="Rectangle 4"/>
            <p:cNvSpPr>
              <a:spLocks noChangeArrowheads="1"/>
            </p:cNvSpPr>
            <p:nvPr/>
          </p:nvSpPr>
          <p:spPr bwMode="auto">
            <a:xfrm>
              <a:off x="-1142103" y="1655066"/>
              <a:ext cx="5913070" cy="6463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Flowers look pretty and come in lots of different colours.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They can also smell lovely.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-363538" y="2876550"/>
            <a:ext cx="8385176" cy="1160463"/>
            <a:chOff x="-2556934" y="1473201"/>
            <a:chExt cx="8386495" cy="1160457"/>
          </a:xfrm>
          <a:solidFill>
            <a:srgbClr val="CFE09B"/>
          </a:solidFill>
        </p:grpSpPr>
        <p:grpSp>
          <p:nvGrpSpPr>
            <p:cNvPr id="13320" name="Group 18"/>
            <p:cNvGrpSpPr>
              <a:grpSpLocks/>
            </p:cNvGrpSpPr>
            <p:nvPr/>
          </p:nvGrpSpPr>
          <p:grpSpPr bwMode="auto">
            <a:xfrm>
              <a:off x="-2556934" y="1473201"/>
              <a:ext cx="8386495" cy="1160457"/>
              <a:chOff x="-2556934" y="1473201"/>
              <a:chExt cx="8386495" cy="1160457"/>
            </a:xfrm>
            <a:grpFill/>
          </p:grpSpPr>
          <p:sp>
            <p:nvSpPr>
              <p:cNvPr id="26" name="Rectangle 25"/>
              <p:cNvSpPr/>
              <p:nvPr/>
            </p:nvSpPr>
            <p:spPr>
              <a:xfrm>
                <a:off x="-2556934" y="1473201"/>
                <a:ext cx="7806966" cy="11604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668915" y="1473201"/>
                <a:ext cx="1160646" cy="11604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3321" name="Rectangle 24"/>
            <p:cNvSpPr>
              <a:spLocks noChangeArrowheads="1"/>
            </p:cNvSpPr>
            <p:nvPr/>
          </p:nvSpPr>
          <p:spPr bwMode="auto">
            <a:xfrm>
              <a:off x="-1478163" y="1592006"/>
              <a:ext cx="5913040" cy="9233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These colours and smells are important because they attract bees, birds and butterflies that pollinate the plant. The plant will then produce seeds or fruit.</a:t>
              </a:r>
            </a:p>
          </p:txBody>
        </p:sp>
      </p:grpSp>
      <p:pic>
        <p:nvPicPr>
          <p:cNvPr id="13317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331863" y="3494762"/>
            <a:ext cx="3965753" cy="318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ight Arrow 28"/>
          <p:cNvSpPr/>
          <p:nvPr/>
        </p:nvSpPr>
        <p:spPr>
          <a:xfrm>
            <a:off x="4083485" y="4681629"/>
            <a:ext cx="1673676" cy="677863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31511" y="4835617"/>
            <a:ext cx="162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</a:rPr>
              <a:t>flower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F08215"/>
                </a:solidFill>
                <a:latin typeface="+mn-lt"/>
              </a:rPr>
              <a:t>Flowers</a:t>
            </a:r>
          </a:p>
        </p:txBody>
      </p:sp>
      <p:grpSp>
        <p:nvGrpSpPr>
          <p:cNvPr id="14340" name="Group 2"/>
          <p:cNvGrpSpPr>
            <a:grpSpLocks/>
          </p:cNvGrpSpPr>
          <p:nvPr/>
        </p:nvGrpSpPr>
        <p:grpSpPr bwMode="auto">
          <a:xfrm>
            <a:off x="-1074738" y="1531938"/>
            <a:ext cx="8267701" cy="941432"/>
            <a:chOff x="-3250617" y="1473202"/>
            <a:chExt cx="8268011" cy="940110"/>
          </a:xfrm>
        </p:grpSpPr>
        <p:grpSp>
          <p:nvGrpSpPr>
            <p:cNvPr id="14344" name="Group 3"/>
            <p:cNvGrpSpPr>
              <a:grpSpLocks/>
            </p:cNvGrpSpPr>
            <p:nvPr/>
          </p:nvGrpSpPr>
          <p:grpSpPr bwMode="auto">
            <a:xfrm>
              <a:off x="-3250617" y="1473202"/>
              <a:ext cx="8268011" cy="940110"/>
              <a:chOff x="-3250617" y="1473202"/>
              <a:chExt cx="8268011" cy="94011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-3250617" y="1473202"/>
                <a:ext cx="7806031" cy="940065"/>
              </a:xfrm>
              <a:prstGeom prst="rect">
                <a:avLst/>
              </a:prstGeom>
              <a:solidFill>
                <a:srgbClr val="CFE0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077559" y="1473202"/>
                <a:ext cx="939835" cy="940065"/>
              </a:xfrm>
              <a:prstGeom prst="ellipse">
                <a:avLst/>
              </a:prstGeom>
              <a:solidFill>
                <a:srgbClr val="CFE0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4345" name="Rectangle 4"/>
            <p:cNvSpPr>
              <a:spLocks noChangeArrowheads="1"/>
            </p:cNvSpPr>
            <p:nvPr/>
          </p:nvSpPr>
          <p:spPr bwMode="auto">
            <a:xfrm>
              <a:off x="-1142103" y="1655066"/>
              <a:ext cx="544456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Here are some flower vegetables that we can eat. Can you name them?</a:t>
              </a:r>
            </a:p>
          </p:txBody>
        </p:sp>
      </p:grpSp>
      <p:pic>
        <p:nvPicPr>
          <p:cNvPr id="14341" name="Picture 2" descr="Broccoli, Vegetable, Food, Healthy, Brocoli, Ingred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97" y="2655490"/>
            <a:ext cx="2282125" cy="1687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/>
        </p:spPr>
      </p:pic>
      <p:pic>
        <p:nvPicPr>
          <p:cNvPr id="14342" name="Picture 4" descr="Cauliflower, Vegetables, Food, Vitam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89"/>
          <a:stretch>
            <a:fillRect/>
          </a:stretch>
        </p:blipFill>
        <p:spPr bwMode="auto">
          <a:xfrm>
            <a:off x="5949347" y="2655490"/>
            <a:ext cx="2287304" cy="1687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/>
        </p:spPr>
      </p:pic>
      <p:pic>
        <p:nvPicPr>
          <p:cNvPr id="1434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"/>
          <a:stretch>
            <a:fillRect/>
          </a:stretch>
        </p:blipFill>
        <p:spPr bwMode="auto">
          <a:xfrm>
            <a:off x="3343145" y="4490958"/>
            <a:ext cx="2578880" cy="1651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F08215"/>
                </a:solidFill>
                <a:latin typeface="+mn-lt"/>
              </a:rPr>
              <a:t>Fruit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371475" y="1473200"/>
            <a:ext cx="8636000" cy="941388"/>
            <a:chOff x="-2556934" y="1473202"/>
            <a:chExt cx="8636898" cy="940110"/>
          </a:xfrm>
          <a:solidFill>
            <a:srgbClr val="CFE09B"/>
          </a:solidFill>
        </p:grpSpPr>
        <p:grpSp>
          <p:nvGrpSpPr>
            <p:cNvPr id="15378" name="Group 3"/>
            <p:cNvGrpSpPr>
              <a:grpSpLocks/>
            </p:cNvGrpSpPr>
            <p:nvPr/>
          </p:nvGrpSpPr>
          <p:grpSpPr bwMode="auto">
            <a:xfrm>
              <a:off x="-2556934" y="1473202"/>
              <a:ext cx="8268011" cy="940110"/>
              <a:chOff x="-2556934" y="1473202"/>
              <a:chExt cx="8268011" cy="940110"/>
            </a:xfrm>
            <a:grpFill/>
          </p:grpSpPr>
          <p:sp>
            <p:nvSpPr>
              <p:cNvPr id="7" name="Rectangle 6"/>
              <p:cNvSpPr/>
              <p:nvPr/>
            </p:nvSpPr>
            <p:spPr>
              <a:xfrm>
                <a:off x="-2556934" y="1473202"/>
                <a:ext cx="7806550" cy="9401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771728" y="1473202"/>
                <a:ext cx="939898" cy="9401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5379" name="Rectangle 4"/>
            <p:cNvSpPr>
              <a:spLocks noChangeArrowheads="1"/>
            </p:cNvSpPr>
            <p:nvPr/>
          </p:nvSpPr>
          <p:spPr bwMode="auto">
            <a:xfrm>
              <a:off x="-1150570" y="1758841"/>
              <a:ext cx="7230534" cy="36883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Many plants have fruit to carry and spread their seeds.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-371475" y="2608263"/>
            <a:ext cx="8267700" cy="941387"/>
            <a:chOff x="-2556934" y="1473202"/>
            <a:chExt cx="8268011" cy="940110"/>
          </a:xfrm>
          <a:solidFill>
            <a:srgbClr val="CFE09B"/>
          </a:solidFill>
        </p:grpSpPr>
        <p:grpSp>
          <p:nvGrpSpPr>
            <p:cNvPr id="15374" name="Group 3"/>
            <p:cNvGrpSpPr>
              <a:grpSpLocks/>
            </p:cNvGrpSpPr>
            <p:nvPr/>
          </p:nvGrpSpPr>
          <p:grpSpPr bwMode="auto">
            <a:xfrm>
              <a:off x="-2556934" y="1473202"/>
              <a:ext cx="8268011" cy="940110"/>
              <a:chOff x="-2556934" y="1473202"/>
              <a:chExt cx="8268011" cy="940110"/>
            </a:xfrm>
            <a:grpFill/>
          </p:grpSpPr>
          <p:sp>
            <p:nvSpPr>
              <p:cNvPr id="12" name="Rectangle 11"/>
              <p:cNvSpPr/>
              <p:nvPr/>
            </p:nvSpPr>
            <p:spPr>
              <a:xfrm>
                <a:off x="-2556934" y="1473202"/>
                <a:ext cx="7806032" cy="9401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771242" y="1473202"/>
                <a:ext cx="939835" cy="9401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5375" name="Rectangle 4"/>
            <p:cNvSpPr>
              <a:spLocks noChangeArrowheads="1"/>
            </p:cNvSpPr>
            <p:nvPr/>
          </p:nvSpPr>
          <p:spPr bwMode="auto">
            <a:xfrm>
              <a:off x="-1150570" y="1627821"/>
              <a:ext cx="6128301" cy="6454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Some of the foods we might think are vegetables are actually fruits.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-371475" y="3843338"/>
            <a:ext cx="8267700" cy="941387"/>
            <a:chOff x="-2556934" y="1473202"/>
            <a:chExt cx="8268011" cy="940110"/>
          </a:xfrm>
          <a:solidFill>
            <a:srgbClr val="CFE09B"/>
          </a:solidFill>
        </p:grpSpPr>
        <p:grpSp>
          <p:nvGrpSpPr>
            <p:cNvPr id="15370" name="Group 3"/>
            <p:cNvGrpSpPr>
              <a:grpSpLocks/>
            </p:cNvGrpSpPr>
            <p:nvPr/>
          </p:nvGrpSpPr>
          <p:grpSpPr bwMode="auto">
            <a:xfrm>
              <a:off x="-2556934" y="1473202"/>
              <a:ext cx="8268011" cy="940110"/>
              <a:chOff x="-2556934" y="1473202"/>
              <a:chExt cx="8268011" cy="940110"/>
            </a:xfrm>
            <a:grpFill/>
          </p:grpSpPr>
          <p:sp>
            <p:nvSpPr>
              <p:cNvPr id="17" name="Rectangle 16"/>
              <p:cNvSpPr/>
              <p:nvPr/>
            </p:nvSpPr>
            <p:spPr>
              <a:xfrm>
                <a:off x="-2556934" y="1473202"/>
                <a:ext cx="7806032" cy="9401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771242" y="1473202"/>
                <a:ext cx="939835" cy="9401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5371" name="Rectangle 4"/>
            <p:cNvSpPr>
              <a:spLocks noChangeArrowheads="1"/>
            </p:cNvSpPr>
            <p:nvPr/>
          </p:nvSpPr>
          <p:spPr bwMode="auto">
            <a:xfrm>
              <a:off x="-1150570" y="1620529"/>
              <a:ext cx="6399229" cy="6454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If the food has seeds, it is a fruit. The seeds might be on the inside or outside of the fruit.</a:t>
              </a:r>
            </a:p>
          </p:txBody>
        </p:sp>
      </p:grpSp>
      <p:pic>
        <p:nvPicPr>
          <p:cNvPr id="15366" name="Picture 4" descr="Pomegranate, Fruit, Seeds, Food, Fresh, Orga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t="-613" r="8185" b="613"/>
          <a:stretch>
            <a:fillRect/>
          </a:stretch>
        </p:blipFill>
        <p:spPr bwMode="auto">
          <a:xfrm>
            <a:off x="4674038" y="4945063"/>
            <a:ext cx="1847850" cy="1379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/>
        </p:spPr>
      </p:pic>
      <p:pic>
        <p:nvPicPr>
          <p:cNvPr id="15367" name="Picture 6" descr="Strawberries, Red, Sweet, Fruit, Delicious, Fru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5988"/>
          <a:stretch>
            <a:fillRect/>
          </a:stretch>
        </p:blipFill>
        <p:spPr bwMode="auto">
          <a:xfrm>
            <a:off x="6763625" y="4932363"/>
            <a:ext cx="1824038" cy="1392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/>
        </p:spPr>
      </p:pic>
      <p:pic>
        <p:nvPicPr>
          <p:cNvPr id="15368" name="Picture 8" descr="Tomato, Red, Salad, Food, Fresh, Vegetable, Healt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2869"/>
          <a:stretch>
            <a:fillRect/>
          </a:stretch>
        </p:blipFill>
        <p:spPr bwMode="auto">
          <a:xfrm>
            <a:off x="531375" y="4945063"/>
            <a:ext cx="1812925" cy="1379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/>
        </p:spPr>
      </p:pic>
      <p:pic>
        <p:nvPicPr>
          <p:cNvPr id="15369" name="Picture 10" descr="Pumpkins, Colorful, Autumn, Decor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4949825"/>
            <a:ext cx="1846262" cy="1374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F08215"/>
                </a:solidFill>
                <a:latin typeface="+mn-lt"/>
              </a:rPr>
              <a:t>Seeds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371475" y="1473199"/>
            <a:ext cx="8636000" cy="1203081"/>
            <a:chOff x="-2556934" y="1473201"/>
            <a:chExt cx="8636898" cy="1029794"/>
          </a:xfrm>
          <a:solidFill>
            <a:srgbClr val="CFE09B"/>
          </a:solidFill>
        </p:grpSpPr>
        <p:grpSp>
          <p:nvGrpSpPr>
            <p:cNvPr id="16391" name="Group 3"/>
            <p:cNvGrpSpPr>
              <a:grpSpLocks/>
            </p:cNvGrpSpPr>
            <p:nvPr/>
          </p:nvGrpSpPr>
          <p:grpSpPr bwMode="auto">
            <a:xfrm>
              <a:off x="-2556934" y="1473201"/>
              <a:ext cx="8352560" cy="1029794"/>
              <a:chOff x="-2556934" y="1473201"/>
              <a:chExt cx="8352560" cy="1029794"/>
            </a:xfrm>
            <a:grpFill/>
          </p:grpSpPr>
          <p:sp>
            <p:nvSpPr>
              <p:cNvPr id="7" name="Rectangle 6"/>
              <p:cNvSpPr/>
              <p:nvPr/>
            </p:nvSpPr>
            <p:spPr>
              <a:xfrm>
                <a:off x="-2556934" y="1473201"/>
                <a:ext cx="7806550" cy="102979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771727" y="1473201"/>
                <a:ext cx="1023899" cy="10241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6392" name="Rectangle 4"/>
            <p:cNvSpPr>
              <a:spLocks noChangeArrowheads="1"/>
            </p:cNvSpPr>
            <p:nvPr/>
          </p:nvSpPr>
          <p:spPr bwMode="auto">
            <a:xfrm>
              <a:off x="-1150570" y="1592930"/>
              <a:ext cx="7230534" cy="7903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Some of the foods we eat are the seeds of plants. </a:t>
              </a:r>
              <a:br>
                <a:rPr lang="en-GB" altLang="en-US" dirty="0">
                  <a:solidFill>
                    <a:schemeClr val="tx1"/>
                  </a:solidFill>
                </a:rPr>
              </a:br>
              <a:r>
                <a:rPr lang="en-GB" altLang="en-US" dirty="0">
                  <a:solidFill>
                    <a:schemeClr val="tx1"/>
                  </a:solidFill>
                </a:rPr>
                <a:t>Some seeds we eat are still in their pods.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Can you name these?</a:t>
              </a:r>
            </a:p>
          </p:txBody>
        </p:sp>
      </p:grp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420" y="3202026"/>
            <a:ext cx="2468320" cy="1645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/>
        </p:spPr>
      </p:pic>
      <p:pic>
        <p:nvPicPr>
          <p:cNvPr id="16389" name="Picture 4" descr="Chickpea, India, Grain, Vegetarian, Meal, Natu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452" y="4024552"/>
            <a:ext cx="2489025" cy="1646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/>
        </p:spPr>
      </p:pic>
      <p:pic>
        <p:nvPicPr>
          <p:cNvPr id="16390" name="Picture 6" descr="Peanuts, Roasted, Salted, Cores, Peanut Kernels, Nu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89" y="3202026"/>
            <a:ext cx="2670932" cy="1648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256</TotalTime>
  <Words>340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Twinkl SemiBold</vt:lpstr>
      <vt:lpstr>Calibri</vt:lpstr>
      <vt:lpstr>Twinkl</vt:lpstr>
      <vt:lpstr>Arial</vt:lpstr>
      <vt:lpstr>Office Theme</vt:lpstr>
      <vt:lpstr>PowerPoint Presentation</vt:lpstr>
      <vt:lpstr>Parts of a Plant</vt:lpstr>
      <vt:lpstr>Roots</vt:lpstr>
      <vt:lpstr>Stems and Leaves</vt:lpstr>
      <vt:lpstr>Stems and Leaves</vt:lpstr>
      <vt:lpstr>Flowers</vt:lpstr>
      <vt:lpstr>Flowers</vt:lpstr>
      <vt:lpstr>Fruit</vt:lpstr>
      <vt:lpstr>Seeds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Claire Kerekes</dc:creator>
  <cp:lastModifiedBy>Zoe Hemmingway</cp:lastModifiedBy>
  <cp:revision>30</cp:revision>
  <dcterms:created xsi:type="dcterms:W3CDTF">2018-04-17T13:30:35Z</dcterms:created>
  <dcterms:modified xsi:type="dcterms:W3CDTF">2024-02-05T13:06:16Z</dcterms:modified>
</cp:coreProperties>
</file>